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Robo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5.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ac09eecba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ac09eecba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Again, the percentages are very similar from 22-23 to 23-24.</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64e42144e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64e42144e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Like many districts in Wisconsin, SDM has been experiencing </a:t>
            </a:r>
            <a:r>
              <a:rPr lang="en"/>
              <a:t>declining</a:t>
            </a:r>
            <a:r>
              <a:rPr lang="en"/>
              <a:t> enrollment. From approximately 420 in 1994-95 to 264 in 2023-24. That’s a decrease of approximately 156 students. Since Wisconsin provides per pupil aid, when enrollment decreases it directly impacts the amount of per pupil aid a district receives.</a:t>
            </a:r>
            <a:endParaRPr>
              <a:highlight>
                <a:srgbClr val="FFFF00"/>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64e42144e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64e42144e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mill rate has continued to decrease as well from $10.84 in 2017-28 to $5.11 in 2023-24. Thereby decreasing the local funding provided to the district.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4e42144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64e42144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the mill rate decreases so does the tax levy; thereby reducing the amount of local aid the school </a:t>
            </a:r>
            <a:r>
              <a:rPr lang="en"/>
              <a:t>receives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aa4f2d874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aa4f2d874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Again, these are </a:t>
            </a:r>
            <a:r>
              <a:rPr lang="en"/>
              <a:t>projections</a:t>
            </a:r>
            <a:r>
              <a:rPr lang="en"/>
              <a:t> </a:t>
            </a:r>
            <a:r>
              <a:rPr lang="en"/>
              <a:t>based on assumptions regarding staffing and the costs of the various systems within a school districts operations.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aa4f2d8742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aa4f2d8742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22-23 Mill rates </a:t>
            </a:r>
            <a:endParaRPr/>
          </a:p>
          <a:p>
            <a:pPr indent="0" lvl="0" marL="0" rtl="0" algn="l">
              <a:spcBef>
                <a:spcPts val="0"/>
              </a:spcBef>
              <a:spcAft>
                <a:spcPts val="0"/>
              </a:spcAft>
              <a:buNone/>
            </a:pPr>
            <a:r>
              <a:rPr lang="en"/>
              <a:t>23-24 Mellen mill rate is $5.11</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aa4f2d8742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aa4f2d874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Adequate funding is required to meet our immediate needs and avoid future budget deficits. Even with the operation referendum, the SDM remains at a lower mill rate than 10 years ago $10.36.</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aa4f2d8742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aa4f2d8742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referendum is needed to secure funding for educational programs, services, and resources to deliver the highest quality education for each student.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aa4f2d8742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aa4f2d8742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Propose a 3 year non-recurring $500,000 operational referendum to be on the ballot for 4/2/24</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aa4f2d8742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aa4f2d8742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Fiscal Responsibility: Maintain mill rate lower than the state average and most </a:t>
            </a:r>
            <a:r>
              <a:rPr lang="en"/>
              <a:t>neighboring </a:t>
            </a:r>
            <a:r>
              <a:rPr lang="en"/>
              <a:t>district comparables.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aa4f2d8742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aa4f2d874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Inflation: increasing costs of employee benefits such as health insurance, utilities cost (natural gas prices), food for school meals, to name a few. </a:t>
            </a:r>
            <a:r>
              <a:rPr lang="en"/>
              <a:t>In addition to all this, Special Education Funding: Wisconsin's rate of reimbursement of 30% is the lowest in the country.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aa4f2d8742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aa4f2d8742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$1.6 Million over the past 5 years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aa4f2d8742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aa4f2d874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$1.6 Million over the past 5 years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aa4f2d8742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aa4f2d8742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$1.6 Million over the past 5 years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aa4f2d8742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aa4f2d8742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$1.6 Million over the past 5 years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aa4f2d8742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aa4f2d8742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$1.6 Million over the past 5 years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aa4f2d8742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aa4f2d8742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$1.6 Million over the past 5 years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aa4f2d8742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aa4f2d8742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$1.6 Million over the past 5 years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aa4f2d8742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aa4f2d8742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$1.6 Million over the past 5 years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aa4f2d8742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aa4f2d8742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$1.6 Million over the past 5 years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aa4f2d8742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aa4f2d8742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$1.6 Million over the past 5 years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ac09eecba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ac09eecba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graph shows the ever increasing gap (red) between what is needed to fund school operations and what the state is providing. Since 2009 the State of Wisconsin has not provided an inflationary index to per pupil </a:t>
            </a:r>
            <a:r>
              <a:rPr lang="en"/>
              <a:t>spending</a:t>
            </a:r>
            <a:r>
              <a:rPr lang="en"/>
              <a:t>. The gap has grown to an amount of $3,160.20.</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aa4f2d8742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aa4f2d8742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$1.6 Million over the past 5 years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aa4f2d8742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aa4f2d8742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ad2a1147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ad2a1147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aa4f2d8742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aa4f2d8742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aa4f2d874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aa4f2d874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Given this information, back in 2022 the </a:t>
            </a:r>
            <a:r>
              <a:rPr lang="en"/>
              <a:t>administration</a:t>
            </a:r>
            <a:r>
              <a:rPr lang="en"/>
              <a:t> began reporting to the school board budget and programming reviews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aa4f2d874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aa4f2d874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District has explored multi-year projections; one of which will be present shortly. As a reminder, projections are estimations made upon assumptions. A community survey was conducted prior to the referendum resolution presented to the board.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aa4f2d8742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aa4f2d874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administration has reviewed all areas of current </a:t>
            </a:r>
            <a:r>
              <a:rPr lang="en"/>
              <a:t>programming</a:t>
            </a:r>
            <a:r>
              <a:rPr lang="en"/>
              <a:t>. The district has cut staff and other programming areas while continuing to provide the quality education that our children </a:t>
            </a:r>
            <a:r>
              <a:rPr lang="en"/>
              <a:t>deserve</a:t>
            </a:r>
            <a:r>
              <a:rPr lang="en"/>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ac09eecba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ac09eecba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70% of our revenue comes from state and federal sources with less than 20% coming from local sources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ac09eecba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ac09eecba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lang="en"/>
              <a:t>percentages</a:t>
            </a:r>
            <a:r>
              <a:rPr lang="en"/>
              <a:t> are </a:t>
            </a:r>
            <a:r>
              <a:rPr lang="en"/>
              <a:t>fairly</a:t>
            </a:r>
            <a:r>
              <a:rPr lang="en"/>
              <a:t> similar from 22-23 to 23-24. However, in 24-25 the federal portion will shrink due to the end of ESSER funds.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ac09eecba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ac09eecba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Salaries and benefits make up approximately 59% of the overall budget. In the majority of school districts this is between 80-85% When you add on the purchased services part of which include CESA 12 shared services such as SpEd Director, OT, PT etc it brings the district to approximately 70% which is still below the 80-85% average. In fact, the  District’s average teacher salary is the second lowest if </a:t>
            </a:r>
            <a:r>
              <a:rPr lang="en"/>
              <a:t>the</a:t>
            </a:r>
            <a:r>
              <a:rPr lang="en"/>
              <a:t> Districts in CESA 12.</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Mellen School District</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Financial Presentation January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2023-24 Expense Summary</a:t>
            </a:r>
            <a:endParaRPr/>
          </a:p>
        </p:txBody>
      </p:sp>
      <p:sp>
        <p:nvSpPr>
          <p:cNvPr id="126" name="Google Shape;126;p22"/>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7" name="Google Shape;127;p22" title="Chart"/>
          <p:cNvPicPr preferRelativeResize="0"/>
          <p:nvPr/>
        </p:nvPicPr>
        <p:blipFill>
          <a:blip r:embed="rId3">
            <a:alphaModFix/>
          </a:blip>
          <a:stretch>
            <a:fillRect/>
          </a:stretch>
        </p:blipFill>
        <p:spPr>
          <a:xfrm>
            <a:off x="412829" y="1722200"/>
            <a:ext cx="5533101" cy="34213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Enrollment Trend and Impact on State Aid</a:t>
            </a:r>
            <a:endParaRPr/>
          </a:p>
        </p:txBody>
      </p:sp>
      <p:sp>
        <p:nvSpPr>
          <p:cNvPr id="133" name="Google Shape;133;p23"/>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4" name="Google Shape;134;p23" title="Chart"/>
          <p:cNvPicPr preferRelativeResize="0"/>
          <p:nvPr/>
        </p:nvPicPr>
        <p:blipFill>
          <a:blip r:embed="rId3">
            <a:alphaModFix/>
          </a:blip>
          <a:stretch>
            <a:fillRect/>
          </a:stretch>
        </p:blipFill>
        <p:spPr>
          <a:xfrm>
            <a:off x="413125" y="1704650"/>
            <a:ext cx="5561099" cy="3438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Mill Rate Trend</a:t>
            </a:r>
            <a:endParaRPr/>
          </a:p>
        </p:txBody>
      </p:sp>
      <p:sp>
        <p:nvSpPr>
          <p:cNvPr id="140" name="Google Shape;140;p2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1" name="Google Shape;141;p24" title="Chart"/>
          <p:cNvPicPr preferRelativeResize="0"/>
          <p:nvPr/>
        </p:nvPicPr>
        <p:blipFill>
          <a:blip r:embed="rId3">
            <a:alphaModFix/>
          </a:blip>
          <a:stretch>
            <a:fillRect/>
          </a:stretch>
        </p:blipFill>
        <p:spPr>
          <a:xfrm>
            <a:off x="412825" y="1716350"/>
            <a:ext cx="5542551" cy="3427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Tax Levy 10 year Trend</a:t>
            </a:r>
            <a:endParaRPr/>
          </a:p>
        </p:txBody>
      </p:sp>
      <p:sp>
        <p:nvSpPr>
          <p:cNvPr id="147" name="Google Shape;147;p25"/>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8" name="Google Shape;148;p25" title="Chart"/>
          <p:cNvPicPr preferRelativeResize="0"/>
          <p:nvPr/>
        </p:nvPicPr>
        <p:blipFill>
          <a:blip r:embed="rId3">
            <a:alphaModFix/>
          </a:blip>
          <a:stretch>
            <a:fillRect/>
          </a:stretch>
        </p:blipFill>
        <p:spPr>
          <a:xfrm>
            <a:off x="471900" y="1692850"/>
            <a:ext cx="5558949" cy="34372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Funding Our Future - Current Conditions</a:t>
            </a:r>
            <a:endParaRPr/>
          </a:p>
        </p:txBody>
      </p:sp>
      <p:sp>
        <p:nvSpPr>
          <p:cNvPr id="154" name="Google Shape;154;p26"/>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Projected budget deficit 2023-24 - about $319,000</a:t>
            </a:r>
            <a:endParaRPr sz="2200"/>
          </a:p>
          <a:p>
            <a:pPr indent="-368300" lvl="0" marL="457200" rtl="0" algn="l">
              <a:spcBef>
                <a:spcPts val="0"/>
              </a:spcBef>
              <a:spcAft>
                <a:spcPts val="0"/>
              </a:spcAft>
              <a:buSzPts val="2200"/>
              <a:buChar char="●"/>
            </a:pPr>
            <a:r>
              <a:rPr lang="en" sz="2200"/>
              <a:t>Projected budget deficit 2024-25 - about $236,048</a:t>
            </a:r>
            <a:endParaRPr sz="2200"/>
          </a:p>
          <a:p>
            <a:pPr indent="-368300" lvl="0" marL="457200" rtl="0" algn="l">
              <a:spcBef>
                <a:spcPts val="0"/>
              </a:spcBef>
              <a:spcAft>
                <a:spcPts val="0"/>
              </a:spcAft>
              <a:buSzPts val="2200"/>
              <a:buChar char="●"/>
            </a:pPr>
            <a:r>
              <a:rPr lang="en" sz="2200"/>
              <a:t>Projected budget deficit 2025-26 - about $243,745</a:t>
            </a:r>
            <a:endParaRPr sz="2200"/>
          </a:p>
          <a:p>
            <a:pPr indent="-368300" lvl="0" marL="457200" rtl="0" algn="l">
              <a:spcBef>
                <a:spcPts val="0"/>
              </a:spcBef>
              <a:spcAft>
                <a:spcPts val="0"/>
              </a:spcAft>
              <a:buSzPts val="2200"/>
              <a:buChar char="●"/>
            </a:pPr>
            <a:r>
              <a:rPr lang="en" sz="2200"/>
              <a:t>Projected budget deficit 2026-27 - about $330,535</a:t>
            </a:r>
            <a:endParaRPr sz="2200"/>
          </a:p>
          <a:p>
            <a:pPr indent="-368300" lvl="0" marL="457200" rtl="0" algn="l">
              <a:spcBef>
                <a:spcPts val="0"/>
              </a:spcBef>
              <a:spcAft>
                <a:spcPts val="0"/>
              </a:spcAft>
              <a:buSzPts val="2200"/>
              <a:buChar char="●"/>
            </a:pPr>
            <a:r>
              <a:rPr lang="en" sz="2200"/>
              <a:t>Funded at a lower mill rate than our neighboring communities </a:t>
            </a:r>
            <a:endParaRPr sz="2200"/>
          </a:p>
          <a:p>
            <a:pPr indent="-368300" lvl="0" marL="457200" rtl="0" algn="l">
              <a:spcBef>
                <a:spcPts val="0"/>
              </a:spcBef>
              <a:spcAft>
                <a:spcPts val="0"/>
              </a:spcAft>
              <a:buSzPts val="2200"/>
              <a:buChar char="●"/>
            </a:pPr>
            <a:r>
              <a:rPr lang="en" sz="2200"/>
              <a:t>Funded at a lower mill rate lower than the state average </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Mill Rate Comparison</a:t>
            </a:r>
            <a:endParaRPr/>
          </a:p>
        </p:txBody>
      </p:sp>
      <p:sp>
        <p:nvSpPr>
          <p:cNvPr id="160" name="Google Shape;160;p27"/>
          <p:cNvSpPr txBox="1"/>
          <p:nvPr>
            <p:ph idx="1" type="body"/>
          </p:nvPr>
        </p:nvSpPr>
        <p:spPr>
          <a:xfrm>
            <a:off x="471900" y="1919075"/>
            <a:ext cx="66795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1" name="Google Shape;161;p27" title="Chart"/>
          <p:cNvPicPr preferRelativeResize="0"/>
          <p:nvPr/>
        </p:nvPicPr>
        <p:blipFill>
          <a:blip r:embed="rId3">
            <a:alphaModFix/>
          </a:blip>
          <a:stretch>
            <a:fillRect/>
          </a:stretch>
        </p:blipFill>
        <p:spPr>
          <a:xfrm>
            <a:off x="471900" y="1987850"/>
            <a:ext cx="6679500" cy="3155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Funding Our Future - Referendum Conditions</a:t>
            </a:r>
            <a:endParaRPr/>
          </a:p>
        </p:txBody>
      </p:sp>
      <p:sp>
        <p:nvSpPr>
          <p:cNvPr id="167" name="Google Shape;167;p2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Projected budget deficit 2023-24 - about $319,000</a:t>
            </a:r>
            <a:endParaRPr sz="2200"/>
          </a:p>
          <a:p>
            <a:pPr indent="-368300" lvl="0" marL="457200" rtl="0" algn="l">
              <a:spcBef>
                <a:spcPts val="0"/>
              </a:spcBef>
              <a:spcAft>
                <a:spcPts val="0"/>
              </a:spcAft>
              <a:buSzPts val="2200"/>
              <a:buChar char="●"/>
            </a:pPr>
            <a:r>
              <a:rPr lang="en" sz="2200"/>
              <a:t>Projected budget surplus 2024-25 - about $209,476</a:t>
            </a:r>
            <a:endParaRPr sz="2200"/>
          </a:p>
          <a:p>
            <a:pPr indent="-368300" lvl="0" marL="457200" rtl="0" algn="l">
              <a:spcBef>
                <a:spcPts val="0"/>
              </a:spcBef>
              <a:spcAft>
                <a:spcPts val="0"/>
              </a:spcAft>
              <a:buSzPts val="2200"/>
              <a:buChar char="●"/>
            </a:pPr>
            <a:r>
              <a:rPr lang="en" sz="2200"/>
              <a:t>Projected budget surplus 2025-26 - about $146,214</a:t>
            </a:r>
            <a:endParaRPr sz="2200"/>
          </a:p>
          <a:p>
            <a:pPr indent="-368300" lvl="0" marL="457200" rtl="0" algn="l">
              <a:spcBef>
                <a:spcPts val="0"/>
              </a:spcBef>
              <a:spcAft>
                <a:spcPts val="0"/>
              </a:spcAft>
              <a:buSzPts val="2200"/>
              <a:buChar char="●"/>
            </a:pPr>
            <a:r>
              <a:rPr lang="en" sz="2200"/>
              <a:t>Projected budget surplus 2026-27 - about $2,747</a:t>
            </a:r>
            <a:endParaRPr sz="2200"/>
          </a:p>
          <a:p>
            <a:pPr indent="-368300" lvl="0" marL="457200" rtl="0" algn="l">
              <a:spcBef>
                <a:spcPts val="0"/>
              </a:spcBef>
              <a:spcAft>
                <a:spcPts val="0"/>
              </a:spcAft>
              <a:buSzPts val="2200"/>
              <a:buChar char="●"/>
            </a:pPr>
            <a:r>
              <a:rPr lang="en" sz="2200"/>
              <a:t>Funded at a lower mill rate than 10 years ago </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9"/>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Immediate Needs</a:t>
            </a:r>
            <a:endParaRPr/>
          </a:p>
        </p:txBody>
      </p:sp>
      <p:sp>
        <p:nvSpPr>
          <p:cNvPr id="173" name="Google Shape;173;p2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sz="2100"/>
              <a:t>Attract and r</a:t>
            </a:r>
            <a:r>
              <a:rPr lang="en" sz="2100"/>
              <a:t>etain high-quality staff </a:t>
            </a:r>
            <a:endParaRPr sz="2100"/>
          </a:p>
          <a:p>
            <a:pPr indent="-361950" lvl="0" marL="457200" rtl="0" algn="l">
              <a:spcBef>
                <a:spcPts val="0"/>
              </a:spcBef>
              <a:spcAft>
                <a:spcPts val="0"/>
              </a:spcAft>
              <a:buSzPts val="2100"/>
              <a:buChar char="●"/>
            </a:pPr>
            <a:r>
              <a:rPr lang="en" sz="2100"/>
              <a:t>Maintain current educational and </a:t>
            </a:r>
            <a:r>
              <a:rPr lang="en" sz="2100"/>
              <a:t>extracurricular</a:t>
            </a:r>
            <a:r>
              <a:rPr lang="en" sz="2100"/>
              <a:t> programming </a:t>
            </a:r>
            <a:endParaRPr sz="2100"/>
          </a:p>
          <a:p>
            <a:pPr indent="-361950" lvl="0" marL="457200" rtl="0" algn="l">
              <a:spcBef>
                <a:spcPts val="0"/>
              </a:spcBef>
              <a:spcAft>
                <a:spcPts val="0"/>
              </a:spcAft>
              <a:buSzPts val="2100"/>
              <a:buChar char="●"/>
            </a:pPr>
            <a:r>
              <a:rPr lang="en" sz="2100"/>
              <a:t>Provide the needed reading and math interventions for students </a:t>
            </a:r>
            <a:endParaRPr sz="2100"/>
          </a:p>
          <a:p>
            <a:pPr indent="-361950" lvl="0" marL="457200" rtl="0" algn="l">
              <a:spcBef>
                <a:spcPts val="0"/>
              </a:spcBef>
              <a:spcAft>
                <a:spcPts val="0"/>
              </a:spcAft>
              <a:buSzPts val="2100"/>
              <a:buChar char="●"/>
            </a:pPr>
            <a:r>
              <a:rPr lang="en" sz="2100"/>
              <a:t>Upgrade safety and security infrastructure </a:t>
            </a:r>
            <a:endParaRPr sz="2100"/>
          </a:p>
          <a:p>
            <a:pPr indent="-361950" lvl="0" marL="457200" rtl="0" algn="l">
              <a:spcBef>
                <a:spcPts val="0"/>
              </a:spcBef>
              <a:spcAft>
                <a:spcPts val="0"/>
              </a:spcAft>
              <a:buSzPts val="2100"/>
              <a:buChar char="●"/>
            </a:pPr>
            <a:r>
              <a:rPr lang="en" sz="2100"/>
              <a:t>Enhance technology resources and support</a:t>
            </a:r>
            <a:endParaRPr sz="2100"/>
          </a:p>
          <a:p>
            <a:pPr indent="-361950" lvl="0" marL="457200" rtl="0" algn="l">
              <a:spcBef>
                <a:spcPts val="0"/>
              </a:spcBef>
              <a:spcAft>
                <a:spcPts val="0"/>
              </a:spcAft>
              <a:buSzPts val="2100"/>
              <a:buChar char="●"/>
            </a:pPr>
            <a:r>
              <a:rPr lang="en" sz="2100"/>
              <a:t>Secure budget for facility maintenance </a:t>
            </a:r>
            <a:endParaRPr sz="2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Recommendation</a:t>
            </a:r>
            <a:endParaRPr/>
          </a:p>
        </p:txBody>
      </p:sp>
      <p:sp>
        <p:nvSpPr>
          <p:cNvPr id="179" name="Google Shape;179;p30"/>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300"/>
              <a:t>Increase revenue limit authority:</a:t>
            </a:r>
            <a:endParaRPr sz="3300"/>
          </a:p>
          <a:p>
            <a:pPr indent="-412750" lvl="0" marL="457200" rtl="0" algn="l">
              <a:spcBef>
                <a:spcPts val="1200"/>
              </a:spcBef>
              <a:spcAft>
                <a:spcPts val="0"/>
              </a:spcAft>
              <a:buSzPts val="2900"/>
              <a:buChar char="●"/>
            </a:pPr>
            <a:r>
              <a:rPr lang="en" sz="2900"/>
              <a:t>$500,000 2023-24</a:t>
            </a:r>
            <a:endParaRPr sz="2900"/>
          </a:p>
          <a:p>
            <a:pPr indent="-412750" lvl="0" marL="457200" rtl="0" algn="l">
              <a:spcBef>
                <a:spcPts val="0"/>
              </a:spcBef>
              <a:spcAft>
                <a:spcPts val="0"/>
              </a:spcAft>
              <a:buSzPts val="2900"/>
              <a:buChar char="●"/>
            </a:pPr>
            <a:r>
              <a:rPr lang="en" sz="2900"/>
              <a:t>$500,000 2024-25</a:t>
            </a:r>
            <a:endParaRPr sz="2900"/>
          </a:p>
          <a:p>
            <a:pPr indent="-412750" lvl="0" marL="457200" rtl="0" algn="l">
              <a:spcBef>
                <a:spcPts val="0"/>
              </a:spcBef>
              <a:spcAft>
                <a:spcPts val="0"/>
              </a:spcAft>
              <a:buSzPts val="2900"/>
              <a:buChar char="●"/>
            </a:pPr>
            <a:r>
              <a:rPr lang="en" sz="2900"/>
              <a:t>$500,000 2025-26</a:t>
            </a:r>
            <a:endParaRPr sz="29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Tax Impact</a:t>
            </a:r>
            <a:endParaRPr/>
          </a:p>
        </p:txBody>
      </p:sp>
      <p:sp>
        <p:nvSpPr>
          <p:cNvPr id="185" name="Google Shape;185;p31"/>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900"/>
              <a:t>Mill rate: </a:t>
            </a:r>
            <a:endParaRPr sz="2900"/>
          </a:p>
          <a:p>
            <a:pPr indent="-412750" lvl="0" marL="457200" rtl="0" algn="l">
              <a:spcBef>
                <a:spcPts val="1200"/>
              </a:spcBef>
              <a:spcAft>
                <a:spcPts val="0"/>
              </a:spcAft>
              <a:buSzPts val="2900"/>
              <a:buChar char="●"/>
            </a:pPr>
            <a:r>
              <a:rPr lang="en" sz="2900"/>
              <a:t>$2.46 per $1,000 per assessed property value</a:t>
            </a:r>
            <a:endParaRPr sz="2900"/>
          </a:p>
          <a:p>
            <a:pPr indent="-412750" lvl="0" marL="457200" rtl="0" algn="l">
              <a:spcBef>
                <a:spcPts val="0"/>
              </a:spcBef>
              <a:spcAft>
                <a:spcPts val="0"/>
              </a:spcAft>
              <a:buSzPts val="2900"/>
              <a:buChar char="●"/>
            </a:pPr>
            <a:r>
              <a:rPr lang="en" sz="2900"/>
              <a:t>Annual $246 for a home valued at $100,000</a:t>
            </a:r>
            <a:endParaRPr sz="2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Budget Constraints</a:t>
            </a:r>
            <a:endParaRPr/>
          </a:p>
        </p:txBody>
      </p:sp>
      <p:sp>
        <p:nvSpPr>
          <p:cNvPr id="74" name="Google Shape;74;p1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District is facing a budget deficit due to inadequate state funding. </a:t>
            </a:r>
            <a:endParaRPr sz="1900"/>
          </a:p>
          <a:p>
            <a:pPr indent="-349250" lvl="0" marL="457200" rtl="0" algn="l">
              <a:spcBef>
                <a:spcPts val="0"/>
              </a:spcBef>
              <a:spcAft>
                <a:spcPts val="0"/>
              </a:spcAft>
              <a:buSzPts val="1900"/>
              <a:buChar char="●"/>
            </a:pPr>
            <a:r>
              <a:rPr lang="en" sz="1900"/>
              <a:t>The state has not allowed a </a:t>
            </a:r>
            <a:r>
              <a:rPr lang="en" sz="1900"/>
              <a:t>per-pupil adjustment aligned to inflation in the past 14 years.</a:t>
            </a:r>
            <a:r>
              <a:rPr lang="en" sz="1900"/>
              <a:t> </a:t>
            </a:r>
            <a:endParaRPr sz="1900"/>
          </a:p>
          <a:p>
            <a:pPr indent="-349250" lvl="0" marL="457200" rtl="0" algn="l">
              <a:spcBef>
                <a:spcPts val="0"/>
              </a:spcBef>
              <a:spcAft>
                <a:spcPts val="0"/>
              </a:spcAft>
              <a:buSzPts val="1900"/>
              <a:buChar char="●"/>
            </a:pPr>
            <a:r>
              <a:rPr lang="en" sz="1900"/>
              <a:t>Our mill rate is lower than our neighboring districts and the state average.</a:t>
            </a:r>
            <a:endParaRPr sz="1900"/>
          </a:p>
          <a:p>
            <a:pPr indent="-349250" lvl="0" marL="457200" rtl="0" algn="l">
              <a:spcBef>
                <a:spcPts val="0"/>
              </a:spcBef>
              <a:spcAft>
                <a:spcPts val="0"/>
              </a:spcAft>
              <a:buSzPts val="1900"/>
              <a:buChar char="●"/>
            </a:pPr>
            <a:r>
              <a:rPr lang="en" sz="1900"/>
              <a:t>Despite a well managed budget and responsible spending, expenses continue to rise making it </a:t>
            </a:r>
            <a:r>
              <a:rPr lang="en" sz="1900"/>
              <a:t>increasingly</a:t>
            </a:r>
            <a:r>
              <a:rPr lang="en" sz="1900"/>
              <a:t> difficult to fund school operations.</a:t>
            </a:r>
            <a:endParaRPr sz="1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Unmet Needs Covered by Grant Funds</a:t>
            </a:r>
            <a:endParaRPr/>
          </a:p>
        </p:txBody>
      </p:sp>
      <p:sp>
        <p:nvSpPr>
          <p:cNvPr id="191" name="Google Shape;191;p32"/>
          <p:cNvSpPr txBox="1"/>
          <p:nvPr>
            <p:ph idx="1" type="body"/>
          </p:nvPr>
        </p:nvSpPr>
        <p:spPr>
          <a:xfrm>
            <a:off x="471900" y="1919075"/>
            <a:ext cx="8414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STEM Innovation Grants:</a:t>
            </a:r>
            <a:endParaRPr sz="1900"/>
          </a:p>
          <a:p>
            <a:pPr indent="-349250" lvl="0" marL="457200" rtl="0" algn="l">
              <a:spcBef>
                <a:spcPts val="1200"/>
              </a:spcBef>
              <a:spcAft>
                <a:spcPts val="0"/>
              </a:spcAft>
              <a:buSzPts val="1900"/>
              <a:buChar char="●"/>
            </a:pPr>
            <a:r>
              <a:rPr lang="en" sz="1900"/>
              <a:t>used to purchase state-of-the-art lab equipment</a:t>
            </a:r>
            <a:endParaRPr sz="1900"/>
          </a:p>
          <a:p>
            <a:pPr indent="-349250" lvl="0" marL="457200" rtl="0" algn="l">
              <a:spcBef>
                <a:spcPts val="0"/>
              </a:spcBef>
              <a:spcAft>
                <a:spcPts val="0"/>
              </a:spcAft>
              <a:buSzPts val="1900"/>
              <a:buChar char="●"/>
            </a:pPr>
            <a:r>
              <a:rPr lang="en" sz="1900"/>
              <a:t>technology equipment</a:t>
            </a:r>
            <a:endParaRPr sz="1900"/>
          </a:p>
          <a:p>
            <a:pPr indent="-349250" lvl="0" marL="457200" rtl="0" algn="l">
              <a:spcBef>
                <a:spcPts val="0"/>
              </a:spcBef>
              <a:spcAft>
                <a:spcPts val="0"/>
              </a:spcAft>
              <a:buSzPts val="1900"/>
              <a:buChar char="●"/>
            </a:pPr>
            <a:r>
              <a:rPr lang="en" sz="1900"/>
              <a:t>digital literacy software</a:t>
            </a:r>
            <a:endParaRPr sz="1900"/>
          </a:p>
          <a:p>
            <a:pPr indent="-349250" lvl="0" marL="457200" rtl="0" algn="l">
              <a:spcBef>
                <a:spcPts val="0"/>
              </a:spcBef>
              <a:spcAft>
                <a:spcPts val="0"/>
              </a:spcAft>
              <a:buSzPts val="1900"/>
              <a:buChar char="●"/>
            </a:pPr>
            <a:r>
              <a:rPr lang="en" sz="1900"/>
              <a:t>CNC Lathe, CNC Mill, Plasma Cutter, 3D printer, Vinyl Cutter, Laser Engraver</a:t>
            </a:r>
            <a:endParaRPr sz="1900"/>
          </a:p>
          <a:p>
            <a:pPr indent="-349250" lvl="0" marL="457200" rtl="0" algn="l">
              <a:spcBef>
                <a:spcPts val="0"/>
              </a:spcBef>
              <a:spcAft>
                <a:spcPts val="0"/>
              </a:spcAft>
              <a:buSzPts val="1900"/>
              <a:buChar char="●"/>
            </a:pPr>
            <a:r>
              <a:rPr lang="en" sz="1900"/>
              <a:t>STEM courses, electrical supplies, and materials for student-led projects</a:t>
            </a:r>
            <a:endParaRPr sz="1900"/>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Unmet Needs Continued…</a:t>
            </a:r>
            <a:endParaRPr/>
          </a:p>
        </p:txBody>
      </p:sp>
      <p:sp>
        <p:nvSpPr>
          <p:cNvPr id="197" name="Google Shape;197;p33"/>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a:t>School Safety Grants:</a:t>
            </a:r>
            <a:endParaRPr sz="2100"/>
          </a:p>
          <a:p>
            <a:pPr indent="-361950" lvl="0" marL="457200" rtl="0" algn="l">
              <a:spcBef>
                <a:spcPts val="1200"/>
              </a:spcBef>
              <a:spcAft>
                <a:spcPts val="0"/>
              </a:spcAft>
              <a:buSzPts val="2100"/>
              <a:buChar char="●"/>
            </a:pPr>
            <a:r>
              <a:rPr lang="en" sz="2100"/>
              <a:t>used to purchase security window film</a:t>
            </a:r>
            <a:endParaRPr sz="2100"/>
          </a:p>
          <a:p>
            <a:pPr indent="-361950" lvl="0" marL="457200" rtl="0" algn="l">
              <a:spcBef>
                <a:spcPts val="0"/>
              </a:spcBef>
              <a:spcAft>
                <a:spcPts val="0"/>
              </a:spcAft>
              <a:buSzPts val="2100"/>
              <a:buChar char="●"/>
            </a:pPr>
            <a:r>
              <a:rPr lang="en" sz="2100"/>
              <a:t>two-way radios, video entry system and security cameras</a:t>
            </a:r>
            <a:endParaRPr sz="2100"/>
          </a:p>
          <a:p>
            <a:pPr indent="-361950" lvl="0" marL="457200" rtl="0" algn="l">
              <a:spcBef>
                <a:spcPts val="0"/>
              </a:spcBef>
              <a:spcAft>
                <a:spcPts val="0"/>
              </a:spcAft>
              <a:buSzPts val="2100"/>
              <a:buChar char="●"/>
            </a:pPr>
            <a:r>
              <a:rPr lang="en" sz="2100"/>
              <a:t>safety training and first aid and trauma kits</a:t>
            </a:r>
            <a:endParaRPr sz="2100"/>
          </a:p>
          <a:p>
            <a:pPr indent="-361950" lvl="0" marL="457200" rtl="0" algn="l">
              <a:spcBef>
                <a:spcPts val="0"/>
              </a:spcBef>
              <a:spcAft>
                <a:spcPts val="0"/>
              </a:spcAft>
              <a:buSzPts val="2100"/>
              <a:buChar char="●"/>
            </a:pPr>
            <a:r>
              <a:rPr lang="en" sz="2100"/>
              <a:t>dome mirrors and door lock replacements</a:t>
            </a:r>
            <a:endParaRPr sz="2100"/>
          </a:p>
          <a:p>
            <a:pPr indent="-361950" lvl="0" marL="457200" rtl="0" algn="l">
              <a:spcBef>
                <a:spcPts val="0"/>
              </a:spcBef>
              <a:spcAft>
                <a:spcPts val="0"/>
              </a:spcAft>
              <a:buSzPts val="2100"/>
              <a:buChar char="●"/>
            </a:pPr>
            <a:r>
              <a:rPr lang="en" sz="2100"/>
              <a:t>front entrance remodel and main office updates </a:t>
            </a: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Unmet Needs Continued…</a:t>
            </a:r>
            <a:endParaRPr/>
          </a:p>
        </p:txBody>
      </p:sp>
      <p:sp>
        <p:nvSpPr>
          <p:cNvPr id="203" name="Google Shape;203;p3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2638"/>
              <a:t>Food Service Grants:</a:t>
            </a:r>
            <a:endParaRPr sz="2638"/>
          </a:p>
          <a:p>
            <a:pPr indent="-371016" lvl="0" marL="457200" rtl="0" algn="l">
              <a:spcBef>
                <a:spcPts val="1200"/>
              </a:spcBef>
              <a:spcAft>
                <a:spcPts val="0"/>
              </a:spcAft>
              <a:buSzPct val="100000"/>
              <a:buChar char="●"/>
            </a:pPr>
            <a:r>
              <a:rPr lang="en" sz="2638"/>
              <a:t>FS equipment and supplies, expand menu options, additional FS staff during COVID</a:t>
            </a:r>
            <a:endParaRPr sz="2638"/>
          </a:p>
          <a:p>
            <a:pPr indent="-371016" lvl="0" marL="457200" rtl="0" algn="l">
              <a:spcBef>
                <a:spcPts val="0"/>
              </a:spcBef>
              <a:spcAft>
                <a:spcPts val="0"/>
              </a:spcAft>
              <a:buSzPct val="100000"/>
              <a:buChar char="●"/>
            </a:pPr>
            <a:r>
              <a:rPr lang="en" sz="2638"/>
              <a:t>purchase fresh fruits and vegetables, mobile meals cart and </a:t>
            </a:r>
            <a:r>
              <a:rPr lang="en" sz="2638"/>
              <a:t>composting equipment</a:t>
            </a:r>
            <a:endParaRPr sz="2638"/>
          </a:p>
          <a:p>
            <a:pPr indent="-371016" lvl="0" marL="457200" rtl="0" algn="l">
              <a:spcBef>
                <a:spcPts val="0"/>
              </a:spcBef>
              <a:spcAft>
                <a:spcPts val="0"/>
              </a:spcAft>
              <a:buSzPct val="100000"/>
              <a:buChar char="●"/>
            </a:pPr>
            <a:r>
              <a:rPr lang="en" sz="2638"/>
              <a:t>supplies for physical activities</a:t>
            </a:r>
            <a:endParaRPr sz="2638"/>
          </a:p>
          <a:p>
            <a:pPr indent="-371016" lvl="0" marL="457200" rtl="0" algn="l">
              <a:spcBef>
                <a:spcPts val="0"/>
              </a:spcBef>
              <a:spcAft>
                <a:spcPts val="0"/>
              </a:spcAft>
              <a:buSzPct val="100000"/>
              <a:buChar char="●"/>
            </a:pPr>
            <a:r>
              <a:rPr lang="en" sz="2638"/>
              <a:t>free breakfast, lunch, and afternoon snack for all students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Unmet Needs Continued</a:t>
            </a:r>
            <a:endParaRPr/>
          </a:p>
        </p:txBody>
      </p:sp>
      <p:sp>
        <p:nvSpPr>
          <p:cNvPr id="209" name="Google Shape;209;p35"/>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938"/>
              <a:t>Academic and Career Planning:</a:t>
            </a:r>
            <a:endParaRPr sz="2938"/>
          </a:p>
          <a:p>
            <a:pPr indent="-361950" lvl="0" marL="457200" rtl="0" algn="l">
              <a:spcBef>
                <a:spcPts val="1200"/>
              </a:spcBef>
              <a:spcAft>
                <a:spcPts val="0"/>
              </a:spcAft>
              <a:buSzPts val="2100"/>
              <a:buChar char="●"/>
            </a:pPr>
            <a:r>
              <a:rPr lang="en" sz="2100"/>
              <a:t>used for ACP Scope and Sequence Support and to develop ACP/Pathways page on the school website</a:t>
            </a:r>
            <a:endParaRPr sz="2100"/>
          </a:p>
          <a:p>
            <a:pPr indent="-361950" lvl="0" marL="457200" rtl="0" algn="l">
              <a:spcBef>
                <a:spcPts val="0"/>
              </a:spcBef>
              <a:spcAft>
                <a:spcPts val="0"/>
              </a:spcAft>
              <a:buSzPts val="2100"/>
              <a:buChar char="●"/>
            </a:pPr>
            <a:r>
              <a:rPr lang="en" sz="2100"/>
              <a:t>purchase of school vehicle for transporting students to workplace, transition training for staff, employment training for students</a:t>
            </a:r>
            <a:endParaRPr sz="2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Unmet Needs Continued</a:t>
            </a:r>
            <a:endParaRPr/>
          </a:p>
        </p:txBody>
      </p:sp>
      <p:sp>
        <p:nvSpPr>
          <p:cNvPr id="215" name="Google Shape;215;p36"/>
          <p:cNvSpPr txBox="1"/>
          <p:nvPr>
            <p:ph idx="1" type="body"/>
          </p:nvPr>
        </p:nvSpPr>
        <p:spPr>
          <a:xfrm>
            <a:off x="471900" y="1919075"/>
            <a:ext cx="8432400" cy="29109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rPr lang="en" sz="3258"/>
              <a:t>Student Mental Health and Wellbeing:</a:t>
            </a:r>
            <a:endParaRPr sz="3258"/>
          </a:p>
          <a:p>
            <a:pPr indent="-329632" lvl="0" marL="457200" rtl="0" algn="l">
              <a:spcBef>
                <a:spcPts val="1200"/>
              </a:spcBef>
              <a:spcAft>
                <a:spcPts val="0"/>
              </a:spcAft>
              <a:buSzPct val="100000"/>
              <a:buChar char="●"/>
            </a:pPr>
            <a:r>
              <a:rPr lang="en" sz="2545"/>
              <a:t>Suicide Prevention Training, Yellow Tulip Project </a:t>
            </a:r>
            <a:endParaRPr sz="2545"/>
          </a:p>
          <a:p>
            <a:pPr indent="-329632" lvl="0" marL="457200" rtl="0" algn="l">
              <a:spcBef>
                <a:spcPts val="0"/>
              </a:spcBef>
              <a:spcAft>
                <a:spcPts val="0"/>
              </a:spcAft>
              <a:buSzPct val="100000"/>
              <a:buChar char="●"/>
            </a:pPr>
            <a:r>
              <a:rPr lang="en" sz="2545"/>
              <a:t>Telecounseling services, Blue Room supplies</a:t>
            </a:r>
            <a:endParaRPr sz="2545"/>
          </a:p>
          <a:p>
            <a:pPr indent="-329632" lvl="0" marL="457200" rtl="0" algn="l">
              <a:spcBef>
                <a:spcPts val="0"/>
              </a:spcBef>
              <a:spcAft>
                <a:spcPts val="0"/>
              </a:spcAft>
              <a:buSzPct val="100000"/>
              <a:buChar char="●"/>
            </a:pPr>
            <a:r>
              <a:rPr lang="en" sz="2545"/>
              <a:t>Executive Functioning curriculum, Mental Health Literacy training and curriculum</a:t>
            </a:r>
            <a:endParaRPr sz="2545"/>
          </a:p>
          <a:p>
            <a:pPr indent="-329632" lvl="0" marL="457200" rtl="0" algn="l">
              <a:spcBef>
                <a:spcPts val="0"/>
              </a:spcBef>
              <a:spcAft>
                <a:spcPts val="0"/>
              </a:spcAft>
              <a:buSzPct val="100000"/>
              <a:buChar char="●"/>
            </a:pPr>
            <a:r>
              <a:rPr lang="en" sz="2545"/>
              <a:t>Trauma Sensitive Practices training </a:t>
            </a:r>
            <a:endParaRPr sz="2545"/>
          </a:p>
          <a:p>
            <a:pPr indent="-329632" lvl="0" marL="457200" rtl="0" algn="l">
              <a:spcBef>
                <a:spcPts val="0"/>
              </a:spcBef>
              <a:spcAft>
                <a:spcPts val="0"/>
              </a:spcAft>
              <a:buSzPct val="100000"/>
              <a:buChar char="●"/>
            </a:pPr>
            <a:r>
              <a:rPr lang="en" sz="2545"/>
              <a:t>Positive messaging, increase School and Community access to mental health services</a:t>
            </a:r>
            <a:endParaRPr sz="2545"/>
          </a:p>
          <a:p>
            <a:pPr indent="-329632" lvl="0" marL="457200" rtl="0" algn="l">
              <a:spcBef>
                <a:spcPts val="0"/>
              </a:spcBef>
              <a:spcAft>
                <a:spcPts val="0"/>
              </a:spcAft>
              <a:buSzPct val="100000"/>
              <a:buChar char="●"/>
            </a:pPr>
            <a:r>
              <a:rPr lang="en" sz="2545"/>
              <a:t>Neurosequential</a:t>
            </a:r>
            <a:r>
              <a:rPr lang="en" sz="2545"/>
              <a:t> training and supplies, telenursing services, airway clearance device to prevent choking, </a:t>
            </a:r>
            <a:endParaRPr sz="2545"/>
          </a:p>
          <a:p>
            <a:pPr indent="-329632" lvl="0" marL="457200" rtl="0" algn="l">
              <a:spcBef>
                <a:spcPts val="0"/>
              </a:spcBef>
              <a:spcAft>
                <a:spcPts val="0"/>
              </a:spcAft>
              <a:buSzPct val="100000"/>
              <a:buChar char="●"/>
            </a:pPr>
            <a:r>
              <a:rPr lang="en" sz="2545"/>
              <a:t>4 portable </a:t>
            </a:r>
            <a:r>
              <a:rPr lang="en" sz="2545"/>
              <a:t>AEDs</a:t>
            </a:r>
            <a:r>
              <a:rPr lang="en" sz="2545"/>
              <a:t> for athletics</a:t>
            </a:r>
            <a:endParaRPr sz="2545"/>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Unmet Needs Continued…</a:t>
            </a:r>
            <a:endParaRPr/>
          </a:p>
        </p:txBody>
      </p:sp>
      <p:sp>
        <p:nvSpPr>
          <p:cNvPr id="221" name="Google Shape;221;p37"/>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938"/>
              <a:t>Facilities Improvement Grant:</a:t>
            </a:r>
            <a:endParaRPr sz="2938"/>
          </a:p>
          <a:p>
            <a:pPr indent="-415199" lvl="0" marL="457200" rtl="0" algn="l">
              <a:spcBef>
                <a:spcPts val="1200"/>
              </a:spcBef>
              <a:spcAft>
                <a:spcPts val="0"/>
              </a:spcAft>
              <a:buSzPts val="2939"/>
              <a:buChar char="●"/>
            </a:pPr>
            <a:r>
              <a:rPr lang="en" sz="2938"/>
              <a:t>Expand outdoor learning opportunities</a:t>
            </a:r>
            <a:endParaRPr sz="2938"/>
          </a:p>
          <a:p>
            <a:pPr indent="-415199" lvl="0" marL="457200" rtl="0" algn="l">
              <a:spcBef>
                <a:spcPts val="0"/>
              </a:spcBef>
              <a:spcAft>
                <a:spcPts val="0"/>
              </a:spcAft>
              <a:buSzPts val="2939"/>
              <a:buChar char="●"/>
            </a:pPr>
            <a:r>
              <a:rPr lang="en" sz="2938"/>
              <a:t>2 water bottle filling stations, water bottles and toothbrushes for all students</a:t>
            </a:r>
            <a:endParaRPr sz="2938"/>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8"/>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Unmet Needs Continued…</a:t>
            </a:r>
            <a:endParaRPr/>
          </a:p>
        </p:txBody>
      </p:sp>
      <p:sp>
        <p:nvSpPr>
          <p:cNvPr id="227" name="Google Shape;227;p38"/>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938"/>
              <a:t>Arts and Culture Enrichment Grant:</a:t>
            </a:r>
            <a:endParaRPr sz="2938"/>
          </a:p>
          <a:p>
            <a:pPr indent="-415199" lvl="0" marL="457200" rtl="0" algn="l">
              <a:spcBef>
                <a:spcPts val="1200"/>
              </a:spcBef>
              <a:spcAft>
                <a:spcPts val="0"/>
              </a:spcAft>
              <a:buSzPts val="2939"/>
              <a:buChar char="●"/>
            </a:pPr>
            <a:r>
              <a:rPr lang="en" sz="2938"/>
              <a:t>used to bring in artists for workshops and organize cultural events</a:t>
            </a:r>
            <a:endParaRPr sz="2938"/>
          </a:p>
          <a:p>
            <a:pPr indent="-415199" lvl="0" marL="457200" rtl="0" algn="l">
              <a:spcBef>
                <a:spcPts val="0"/>
              </a:spcBef>
              <a:spcAft>
                <a:spcPts val="0"/>
              </a:spcAft>
              <a:buSzPts val="2939"/>
              <a:buChar char="●"/>
            </a:pPr>
            <a:r>
              <a:rPr lang="en" sz="2938"/>
              <a:t>invest in art supplies and equipment</a:t>
            </a:r>
            <a:endParaRPr sz="2938"/>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9"/>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Unmet Needs Continued</a:t>
            </a:r>
            <a:endParaRPr/>
          </a:p>
        </p:txBody>
      </p:sp>
      <p:sp>
        <p:nvSpPr>
          <p:cNvPr id="233" name="Google Shape;233;p39"/>
          <p:cNvSpPr txBox="1"/>
          <p:nvPr>
            <p:ph idx="1" type="body"/>
          </p:nvPr>
        </p:nvSpPr>
        <p:spPr>
          <a:xfrm>
            <a:off x="471900" y="1919075"/>
            <a:ext cx="8222100" cy="3095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2938"/>
              <a:t>Community Outreach and Service Learning Grant:</a:t>
            </a:r>
            <a:endParaRPr sz="2938"/>
          </a:p>
          <a:p>
            <a:pPr indent="-373214" lvl="0" marL="457200" rtl="0" algn="l">
              <a:spcBef>
                <a:spcPts val="1200"/>
              </a:spcBef>
              <a:spcAft>
                <a:spcPts val="0"/>
              </a:spcAft>
              <a:buSzPct val="100000"/>
              <a:buChar char="●"/>
            </a:pPr>
            <a:r>
              <a:rPr lang="en" sz="2938"/>
              <a:t>used to purchase supplies and equipment for the Digger Center, the MS/HS after </a:t>
            </a:r>
            <a:r>
              <a:rPr lang="en" sz="2938"/>
              <a:t>school</a:t>
            </a:r>
            <a:r>
              <a:rPr lang="en" sz="2938"/>
              <a:t> program, the Ski program, staffing for both programs</a:t>
            </a:r>
            <a:endParaRPr sz="2938"/>
          </a:p>
          <a:p>
            <a:pPr indent="-373214" lvl="0" marL="457200" rtl="0" algn="l">
              <a:spcBef>
                <a:spcPts val="0"/>
              </a:spcBef>
              <a:spcAft>
                <a:spcPts val="0"/>
              </a:spcAft>
              <a:buSzPct val="100000"/>
              <a:buChar char="●"/>
            </a:pPr>
            <a:r>
              <a:rPr lang="en" sz="2938"/>
              <a:t>Family Room </a:t>
            </a:r>
            <a:endParaRPr sz="2938"/>
          </a:p>
          <a:p>
            <a:pPr indent="-373214" lvl="0" marL="457200" rtl="0" algn="l">
              <a:spcBef>
                <a:spcPts val="0"/>
              </a:spcBef>
              <a:spcAft>
                <a:spcPts val="0"/>
              </a:spcAft>
              <a:buSzPct val="100000"/>
              <a:buChar char="●"/>
            </a:pPr>
            <a:r>
              <a:rPr lang="en" sz="2938"/>
              <a:t>Technology</a:t>
            </a:r>
            <a:endParaRPr sz="2938"/>
          </a:p>
          <a:p>
            <a:pPr indent="-373214" lvl="0" marL="457200" rtl="0" algn="l">
              <a:spcBef>
                <a:spcPts val="0"/>
              </a:spcBef>
              <a:spcAft>
                <a:spcPts val="0"/>
              </a:spcAft>
              <a:buSzPct val="100000"/>
              <a:buChar char="●"/>
            </a:pPr>
            <a:r>
              <a:rPr lang="en" sz="2938"/>
              <a:t>School garden</a:t>
            </a:r>
            <a:endParaRPr sz="2938"/>
          </a:p>
          <a:p>
            <a:pPr indent="-373214" lvl="0" marL="457200" rtl="0" algn="l">
              <a:spcBef>
                <a:spcPts val="0"/>
              </a:spcBef>
              <a:spcAft>
                <a:spcPts val="0"/>
              </a:spcAft>
              <a:buSzPct val="100000"/>
              <a:buChar char="●"/>
            </a:pPr>
            <a:r>
              <a:rPr lang="en" sz="2938"/>
              <a:t>Family engagement support</a:t>
            </a:r>
            <a:endParaRPr sz="2938"/>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Unmet Needs Continued…</a:t>
            </a:r>
            <a:endParaRPr/>
          </a:p>
        </p:txBody>
      </p:sp>
      <p:sp>
        <p:nvSpPr>
          <p:cNvPr id="239" name="Google Shape;239;p40"/>
          <p:cNvSpPr txBox="1"/>
          <p:nvPr>
            <p:ph idx="1" type="body"/>
          </p:nvPr>
        </p:nvSpPr>
        <p:spPr>
          <a:xfrm>
            <a:off x="471900" y="1919075"/>
            <a:ext cx="8222100" cy="2710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2938"/>
              <a:t>Teacher initiated Donors Choose Grants:</a:t>
            </a:r>
            <a:endParaRPr sz="2938"/>
          </a:p>
          <a:p>
            <a:pPr indent="-373214" lvl="0" marL="457200" rtl="0" algn="l">
              <a:spcBef>
                <a:spcPts val="1200"/>
              </a:spcBef>
              <a:spcAft>
                <a:spcPts val="0"/>
              </a:spcAft>
              <a:buSzPct val="100000"/>
              <a:buChar char="●"/>
            </a:pPr>
            <a:r>
              <a:rPr lang="en" sz="2938"/>
              <a:t>Two tables</a:t>
            </a:r>
            <a:endParaRPr sz="2938"/>
          </a:p>
          <a:p>
            <a:pPr indent="-373214" lvl="0" marL="457200" rtl="0" algn="l">
              <a:spcBef>
                <a:spcPts val="0"/>
              </a:spcBef>
              <a:spcAft>
                <a:spcPts val="0"/>
              </a:spcAft>
              <a:buSzPct val="100000"/>
              <a:buChar char="●"/>
            </a:pPr>
            <a:r>
              <a:rPr lang="en" sz="2938"/>
              <a:t>Cushions, chair, and wobble stools</a:t>
            </a:r>
            <a:endParaRPr sz="2938"/>
          </a:p>
          <a:p>
            <a:pPr indent="-373214" lvl="0" marL="457200" rtl="0" algn="l">
              <a:spcBef>
                <a:spcPts val="0"/>
              </a:spcBef>
              <a:spcAft>
                <a:spcPts val="0"/>
              </a:spcAft>
              <a:buSzPct val="100000"/>
              <a:buChar char="●"/>
            </a:pPr>
            <a:r>
              <a:rPr lang="en" sz="2938"/>
              <a:t>Rug</a:t>
            </a:r>
            <a:endParaRPr sz="2938"/>
          </a:p>
          <a:p>
            <a:pPr indent="-373214" lvl="0" marL="457200" rtl="0" algn="l">
              <a:spcBef>
                <a:spcPts val="0"/>
              </a:spcBef>
              <a:spcAft>
                <a:spcPts val="0"/>
              </a:spcAft>
              <a:buSzPct val="100000"/>
              <a:buChar char="●"/>
            </a:pPr>
            <a:r>
              <a:rPr lang="en" sz="2938"/>
              <a:t>2 wobble stools </a:t>
            </a:r>
            <a:endParaRPr sz="2938"/>
          </a:p>
          <a:p>
            <a:pPr indent="-373214" lvl="0" marL="457200" rtl="0" algn="l">
              <a:spcBef>
                <a:spcPts val="0"/>
              </a:spcBef>
              <a:spcAft>
                <a:spcPts val="0"/>
              </a:spcAft>
              <a:buSzPct val="100000"/>
              <a:buChar char="●"/>
            </a:pPr>
            <a:r>
              <a:rPr lang="en" sz="2938"/>
              <a:t>Magnet tiles, picasso tiles, and storage bins</a:t>
            </a:r>
            <a:endParaRPr sz="2938"/>
          </a:p>
          <a:p>
            <a:pPr indent="-373214" lvl="0" marL="457200" rtl="0" algn="l">
              <a:spcBef>
                <a:spcPts val="0"/>
              </a:spcBef>
              <a:spcAft>
                <a:spcPts val="0"/>
              </a:spcAft>
              <a:buSzPct val="100000"/>
              <a:buChar char="●"/>
            </a:pPr>
            <a:r>
              <a:rPr lang="en" sz="2938"/>
              <a:t>Chairs</a:t>
            </a:r>
            <a:endParaRPr sz="2938"/>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1"/>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Unmet Needs Continued…</a:t>
            </a:r>
            <a:endParaRPr/>
          </a:p>
        </p:txBody>
      </p:sp>
      <p:sp>
        <p:nvSpPr>
          <p:cNvPr id="245" name="Google Shape;245;p41"/>
          <p:cNvSpPr txBox="1"/>
          <p:nvPr>
            <p:ph idx="1" type="body"/>
          </p:nvPr>
        </p:nvSpPr>
        <p:spPr>
          <a:xfrm>
            <a:off x="471900" y="1919075"/>
            <a:ext cx="8222100" cy="2710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938"/>
              <a:t>Teacher initiated Donors Choose Grants:</a:t>
            </a:r>
            <a:endParaRPr sz="2938"/>
          </a:p>
          <a:p>
            <a:pPr indent="-415199" lvl="0" marL="457200" rtl="0" algn="l">
              <a:spcBef>
                <a:spcPts val="1200"/>
              </a:spcBef>
              <a:spcAft>
                <a:spcPts val="0"/>
              </a:spcAft>
              <a:buSzPts val="2939"/>
              <a:buChar char="●"/>
            </a:pPr>
            <a:r>
              <a:rPr lang="en" sz="2938"/>
              <a:t>Flexible seating chairs</a:t>
            </a:r>
            <a:endParaRPr sz="2938"/>
          </a:p>
          <a:p>
            <a:pPr indent="-415199" lvl="0" marL="457200" rtl="0" algn="l">
              <a:spcBef>
                <a:spcPts val="0"/>
              </a:spcBef>
              <a:spcAft>
                <a:spcPts val="0"/>
              </a:spcAft>
              <a:buSzPts val="2939"/>
              <a:buChar char="●"/>
            </a:pPr>
            <a:r>
              <a:rPr lang="en" sz="2938"/>
              <a:t>Large iPad for student use</a:t>
            </a:r>
            <a:endParaRPr sz="2938"/>
          </a:p>
          <a:p>
            <a:pPr indent="-415199" lvl="0" marL="457200" rtl="0" algn="l">
              <a:spcBef>
                <a:spcPts val="0"/>
              </a:spcBef>
              <a:spcAft>
                <a:spcPts val="0"/>
              </a:spcAft>
              <a:buSzPts val="2939"/>
              <a:buChar char="●"/>
            </a:pPr>
            <a:r>
              <a:rPr lang="en" sz="2938"/>
              <a:t>Digital art class for digital tools </a:t>
            </a:r>
            <a:endParaRPr sz="2938"/>
          </a:p>
          <a:p>
            <a:pPr indent="-415199" lvl="0" marL="457200" rtl="0" algn="l">
              <a:spcBef>
                <a:spcPts val="0"/>
              </a:spcBef>
              <a:spcAft>
                <a:spcPts val="0"/>
              </a:spcAft>
              <a:buSzPts val="2939"/>
              <a:buChar char="●"/>
            </a:pPr>
            <a:r>
              <a:rPr lang="en" sz="2938"/>
              <a:t>STEM Tools</a:t>
            </a:r>
            <a:endParaRPr sz="2938"/>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471900" y="738725"/>
            <a:ext cx="82221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Per Pupil Adjust Actual Compared to PPA Under Prior Inflation</a:t>
            </a:r>
            <a:endParaRPr/>
          </a:p>
        </p:txBody>
      </p:sp>
      <p:sp>
        <p:nvSpPr>
          <p:cNvPr id="80" name="Google Shape;80;p15"/>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1" name="Google Shape;81;p15"/>
          <p:cNvPicPr preferRelativeResize="0"/>
          <p:nvPr/>
        </p:nvPicPr>
        <p:blipFill>
          <a:blip r:embed="rId3">
            <a:alphaModFix/>
          </a:blip>
          <a:stretch>
            <a:fillRect/>
          </a:stretch>
        </p:blipFill>
        <p:spPr>
          <a:xfrm>
            <a:off x="218450" y="1681125"/>
            <a:ext cx="5282450" cy="34623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2"/>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Unmet Needs Continued…</a:t>
            </a:r>
            <a:endParaRPr/>
          </a:p>
        </p:txBody>
      </p:sp>
      <p:sp>
        <p:nvSpPr>
          <p:cNvPr id="251" name="Google Shape;251;p42"/>
          <p:cNvSpPr txBox="1"/>
          <p:nvPr>
            <p:ph idx="1" type="body"/>
          </p:nvPr>
        </p:nvSpPr>
        <p:spPr>
          <a:xfrm>
            <a:off x="471900" y="1919075"/>
            <a:ext cx="8222100" cy="2710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2938"/>
              <a:t>Teacher initiated Donors Choose Grants:</a:t>
            </a:r>
            <a:endParaRPr sz="2938"/>
          </a:p>
          <a:p>
            <a:pPr indent="-401204" lvl="0" marL="457200" rtl="0" algn="l">
              <a:spcBef>
                <a:spcPts val="1200"/>
              </a:spcBef>
              <a:spcAft>
                <a:spcPts val="0"/>
              </a:spcAft>
              <a:buSzPct val="100000"/>
              <a:buChar char="●"/>
            </a:pPr>
            <a:r>
              <a:rPr lang="en" sz="2938"/>
              <a:t>Classroom organization items</a:t>
            </a:r>
            <a:endParaRPr sz="2938"/>
          </a:p>
          <a:p>
            <a:pPr indent="-401204" lvl="0" marL="457200" rtl="0" algn="l">
              <a:spcBef>
                <a:spcPts val="0"/>
              </a:spcBef>
              <a:spcAft>
                <a:spcPts val="0"/>
              </a:spcAft>
              <a:buSzPct val="100000"/>
              <a:buChar char="●"/>
            </a:pPr>
            <a:r>
              <a:rPr lang="en" sz="2938"/>
              <a:t>Teachers Pay Teachers gift cards (2)</a:t>
            </a:r>
            <a:endParaRPr sz="2938"/>
          </a:p>
          <a:p>
            <a:pPr indent="-401204" lvl="0" marL="457200" rtl="0" algn="l">
              <a:spcBef>
                <a:spcPts val="0"/>
              </a:spcBef>
              <a:spcAft>
                <a:spcPts val="0"/>
              </a:spcAft>
              <a:buSzPct val="100000"/>
              <a:buChar char="●"/>
            </a:pPr>
            <a:r>
              <a:rPr lang="en" sz="2938"/>
              <a:t>Books for classroom library</a:t>
            </a:r>
            <a:endParaRPr sz="2938"/>
          </a:p>
          <a:p>
            <a:pPr indent="-401204" lvl="0" marL="457200" rtl="0" algn="l">
              <a:spcBef>
                <a:spcPts val="0"/>
              </a:spcBef>
              <a:spcAft>
                <a:spcPts val="0"/>
              </a:spcAft>
              <a:buSzPct val="100000"/>
              <a:buChar char="●"/>
            </a:pPr>
            <a:r>
              <a:rPr lang="en" sz="2938"/>
              <a:t>Floor table &amp; flexible seating</a:t>
            </a:r>
            <a:endParaRPr sz="2938"/>
          </a:p>
          <a:p>
            <a:pPr indent="-401204" lvl="0" marL="457200" rtl="0" algn="l">
              <a:spcBef>
                <a:spcPts val="0"/>
              </a:spcBef>
              <a:spcAft>
                <a:spcPts val="0"/>
              </a:spcAft>
              <a:buSzPct val="100000"/>
              <a:buChar char="●"/>
            </a:pPr>
            <a:r>
              <a:rPr lang="en" sz="2938"/>
              <a:t>ELA materials for project based learning</a:t>
            </a:r>
            <a:endParaRPr sz="2938"/>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3"/>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 Summary</a:t>
            </a:r>
            <a:endParaRPr/>
          </a:p>
        </p:txBody>
      </p:sp>
      <p:sp>
        <p:nvSpPr>
          <p:cNvPr id="257" name="Google Shape;257;p43"/>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300"/>
              <a:t>Increase revenue limit authority by $500,000 per year for three years</a:t>
            </a:r>
            <a:endParaRPr sz="3300"/>
          </a:p>
          <a:p>
            <a:pPr indent="0" lvl="0" marL="0" rtl="0" algn="l">
              <a:spcBef>
                <a:spcPts val="1200"/>
              </a:spcBef>
              <a:spcAft>
                <a:spcPts val="1200"/>
              </a:spcAft>
              <a:buNone/>
            </a:pPr>
            <a:r>
              <a:rPr lang="en" sz="2900"/>
              <a:t>Mill rate: $2.46 per $1,000 per assessed property value</a:t>
            </a:r>
            <a:endParaRPr sz="33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Baird Forecast Model</a:t>
            </a:r>
            <a:endParaRPr/>
          </a:p>
        </p:txBody>
      </p:sp>
      <p:sp>
        <p:nvSpPr>
          <p:cNvPr id="263" name="Google Shape;263;p4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forecast model provides tools for short and long term financial planning by utilizing analyzing revenue limits, equalization aid, fund balance, and cash flow. The projections are based on tax levy and mill rate, salary and benefit costs and student enrollment to name a few.</a:t>
            </a:r>
            <a:endParaRPr/>
          </a:p>
          <a:p>
            <a:pPr indent="0" lvl="0" marL="0" rtl="0" algn="l">
              <a:spcBef>
                <a:spcPts val="1200"/>
              </a:spcBef>
              <a:spcAft>
                <a:spcPts val="1200"/>
              </a:spcAft>
              <a:buNone/>
            </a:pPr>
            <a:r>
              <a:rPr lang="en"/>
              <a:t>Kim Zabel will provide a brief overview of the forecast model reviewed by the board in December 2023.</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Questions</a:t>
            </a:r>
            <a:endParaRPr/>
          </a:p>
        </p:txBody>
      </p:sp>
      <p:pic>
        <p:nvPicPr>
          <p:cNvPr id="269" name="Google Shape;269;p45"/>
          <p:cNvPicPr preferRelativeResize="0"/>
          <p:nvPr/>
        </p:nvPicPr>
        <p:blipFill>
          <a:blip r:embed="rId3">
            <a:alphaModFix/>
          </a:blip>
          <a:stretch>
            <a:fillRect/>
          </a:stretch>
        </p:blipFill>
        <p:spPr>
          <a:xfrm>
            <a:off x="3624250" y="1919063"/>
            <a:ext cx="1895475" cy="2409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Budget Review</a:t>
            </a:r>
            <a:endParaRPr/>
          </a:p>
        </p:txBody>
      </p:sp>
      <p:sp>
        <p:nvSpPr>
          <p:cNvPr id="87" name="Google Shape;87;p16"/>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SzPts val="2300"/>
              <a:buChar char="●"/>
            </a:pPr>
            <a:r>
              <a:rPr lang="en" sz="2300"/>
              <a:t>Fall 2022: Began 3 year projection</a:t>
            </a:r>
            <a:endParaRPr sz="2300"/>
          </a:p>
          <a:p>
            <a:pPr indent="-374650" lvl="0" marL="457200" rtl="0" algn="l">
              <a:spcBef>
                <a:spcPts val="0"/>
              </a:spcBef>
              <a:spcAft>
                <a:spcPts val="0"/>
              </a:spcAft>
              <a:buSzPts val="2300"/>
              <a:buChar char="●"/>
            </a:pPr>
            <a:r>
              <a:rPr lang="en" sz="2300"/>
              <a:t>Winter 2022: Began future staffing proposal</a:t>
            </a:r>
            <a:endParaRPr sz="2300"/>
          </a:p>
          <a:p>
            <a:pPr indent="-374650" lvl="0" marL="457200" rtl="0" algn="l">
              <a:spcBef>
                <a:spcPts val="0"/>
              </a:spcBef>
              <a:spcAft>
                <a:spcPts val="0"/>
              </a:spcAft>
              <a:buSzPts val="2300"/>
              <a:buChar char="●"/>
            </a:pPr>
            <a:r>
              <a:rPr lang="en" sz="2300"/>
              <a:t>Winter 2022: Presented budget projections</a:t>
            </a:r>
            <a:endParaRPr sz="2300"/>
          </a:p>
          <a:p>
            <a:pPr indent="-374650" lvl="0" marL="457200" rtl="0" algn="l">
              <a:spcBef>
                <a:spcPts val="0"/>
              </a:spcBef>
              <a:spcAft>
                <a:spcPts val="0"/>
              </a:spcAft>
              <a:buSzPts val="2300"/>
              <a:buChar char="●"/>
            </a:pPr>
            <a:r>
              <a:rPr lang="en" sz="2300"/>
              <a:t>Spring 2023: Identified areas of reduction</a:t>
            </a:r>
            <a:endParaRPr sz="2300"/>
          </a:p>
          <a:p>
            <a:pPr indent="-374650" lvl="0" marL="457200" rtl="0" algn="l">
              <a:spcBef>
                <a:spcPts val="0"/>
              </a:spcBef>
              <a:spcAft>
                <a:spcPts val="0"/>
              </a:spcAft>
              <a:buSzPts val="2300"/>
              <a:buChar char="●"/>
            </a:pPr>
            <a:r>
              <a:rPr lang="en" sz="2300"/>
              <a:t>Summer 2023: Completed facility needs assessment</a:t>
            </a:r>
            <a:endParaRPr sz="2300"/>
          </a:p>
          <a:p>
            <a:pPr indent="-374650" lvl="0" marL="457200" rtl="0" algn="l">
              <a:spcBef>
                <a:spcPts val="0"/>
              </a:spcBef>
              <a:spcAft>
                <a:spcPts val="0"/>
              </a:spcAft>
              <a:buSzPts val="2300"/>
              <a:buChar char="●"/>
            </a:pPr>
            <a:r>
              <a:rPr lang="en" sz="2300"/>
              <a:t>Fall 2023: Reviewed all funding sources</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Budget Review continued…</a:t>
            </a:r>
            <a:endParaRPr/>
          </a:p>
        </p:txBody>
      </p:sp>
      <p:sp>
        <p:nvSpPr>
          <p:cNvPr id="93" name="Google Shape;93;p17"/>
          <p:cNvSpPr txBox="1"/>
          <p:nvPr>
            <p:ph idx="1" type="body"/>
          </p:nvPr>
        </p:nvSpPr>
        <p:spPr>
          <a:xfrm>
            <a:off x="471900" y="1919075"/>
            <a:ext cx="8222100" cy="2710200"/>
          </a:xfrm>
          <a:prstGeom prst="rect">
            <a:avLst/>
          </a:prstGeom>
        </p:spPr>
        <p:txBody>
          <a:bodyPr anchorCtr="0" anchor="t" bIns="91425" lIns="91425" spcFirstLastPara="1" rIns="91425" wrap="square" tIns="91425">
            <a:normAutofit fontScale="62500" lnSpcReduction="20000"/>
          </a:bodyPr>
          <a:lstStyle/>
          <a:p>
            <a:pPr indent="-365521" lvl="0" marL="457200" rtl="0" algn="l">
              <a:spcBef>
                <a:spcPts val="0"/>
              </a:spcBef>
              <a:spcAft>
                <a:spcPts val="0"/>
              </a:spcAft>
              <a:buSzPct val="100000"/>
              <a:buChar char="●"/>
            </a:pPr>
            <a:r>
              <a:rPr lang="en" sz="3450"/>
              <a:t>Fall 2023: </a:t>
            </a:r>
            <a:r>
              <a:rPr lang="en" sz="3450"/>
              <a:t>Presented budget at annual meeting</a:t>
            </a:r>
            <a:endParaRPr sz="3450"/>
          </a:p>
          <a:p>
            <a:pPr indent="-365521" lvl="0" marL="457200" rtl="0" algn="l">
              <a:spcBef>
                <a:spcPts val="0"/>
              </a:spcBef>
              <a:spcAft>
                <a:spcPts val="0"/>
              </a:spcAft>
              <a:buSzPct val="100000"/>
              <a:buChar char="●"/>
            </a:pPr>
            <a:r>
              <a:rPr lang="en" sz="3450"/>
              <a:t>Winter </a:t>
            </a:r>
            <a:r>
              <a:rPr lang="en" sz="3450"/>
              <a:t>2023: Presented multi-year projections and potential deficit scenarios to the Board</a:t>
            </a:r>
            <a:endParaRPr sz="3450"/>
          </a:p>
          <a:p>
            <a:pPr indent="-365521" lvl="0" marL="457200" rtl="0" algn="l">
              <a:spcBef>
                <a:spcPts val="0"/>
              </a:spcBef>
              <a:spcAft>
                <a:spcPts val="0"/>
              </a:spcAft>
              <a:buSzPct val="100000"/>
              <a:buChar char="●"/>
            </a:pPr>
            <a:r>
              <a:rPr lang="en" sz="3450"/>
              <a:t>Winter 2023: Presented community survey results to the Board</a:t>
            </a:r>
            <a:endParaRPr sz="3450"/>
          </a:p>
          <a:p>
            <a:pPr indent="-365521" lvl="0" marL="457200" rtl="0" algn="l">
              <a:spcBef>
                <a:spcPts val="0"/>
              </a:spcBef>
              <a:spcAft>
                <a:spcPts val="0"/>
              </a:spcAft>
              <a:buSzPct val="100000"/>
              <a:buChar char="●"/>
            </a:pPr>
            <a:r>
              <a:rPr lang="en" sz="3450"/>
              <a:t>Winter 2023: Referendum resolution presented for Board consideration</a:t>
            </a:r>
            <a:endParaRPr sz="3450"/>
          </a:p>
          <a:p>
            <a:pPr indent="-365521" lvl="0" marL="457200" rtl="0" algn="l">
              <a:spcBef>
                <a:spcPts val="0"/>
              </a:spcBef>
              <a:spcAft>
                <a:spcPts val="0"/>
              </a:spcAft>
              <a:buSzPct val="100000"/>
              <a:buChar char="●"/>
            </a:pPr>
            <a:r>
              <a:rPr lang="en" sz="3450"/>
              <a:t>Spring 2024: Communication campaign to all stakeholders for </a:t>
            </a:r>
            <a:br>
              <a:rPr lang="en" sz="3450"/>
            </a:br>
            <a:r>
              <a:rPr lang="en" sz="3450"/>
              <a:t>April election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Programming Review</a:t>
            </a:r>
            <a:endParaRPr/>
          </a:p>
        </p:txBody>
      </p:sp>
      <p:sp>
        <p:nvSpPr>
          <p:cNvPr id="99" name="Google Shape;99;p18"/>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Reviewed programming based on the following factors: staffing and enrollment trends along with student outcomes </a:t>
            </a:r>
            <a:endParaRPr/>
          </a:p>
          <a:p>
            <a:pPr indent="-342900" lvl="0" marL="457200" rtl="0" algn="l">
              <a:spcBef>
                <a:spcPts val="0"/>
              </a:spcBef>
              <a:spcAft>
                <a:spcPts val="0"/>
              </a:spcAft>
              <a:buSzPts val="1800"/>
              <a:buChar char="●"/>
            </a:pPr>
            <a:r>
              <a:rPr lang="en"/>
              <a:t>Reviewed programming in alignment with graduation requirements at the secondary level </a:t>
            </a:r>
            <a:endParaRPr/>
          </a:p>
          <a:p>
            <a:pPr indent="-342900" lvl="0" marL="457200" rtl="0" algn="l">
              <a:spcBef>
                <a:spcPts val="0"/>
              </a:spcBef>
              <a:spcAft>
                <a:spcPts val="0"/>
              </a:spcAft>
              <a:buSzPts val="1800"/>
              <a:buChar char="●"/>
            </a:pPr>
            <a:r>
              <a:rPr lang="en"/>
              <a:t>Identified questions requiring further discussion and investigation </a:t>
            </a:r>
            <a:endParaRPr/>
          </a:p>
          <a:p>
            <a:pPr indent="-342900" lvl="0" marL="457200" rtl="0" algn="l">
              <a:spcBef>
                <a:spcPts val="0"/>
              </a:spcBef>
              <a:spcAft>
                <a:spcPts val="0"/>
              </a:spcAft>
              <a:buSzPts val="1800"/>
              <a:buChar char="●"/>
            </a:pPr>
            <a:r>
              <a:rPr lang="en"/>
              <a:t>We have reviewed all academic, extracurricular, facilities and maintenance, transportation, staffing, purchased services, technology, food service, SpEd, equipment and supply programs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2022-23 Revenue Sources</a:t>
            </a:r>
            <a:endParaRPr/>
          </a:p>
        </p:txBody>
      </p:sp>
      <p:sp>
        <p:nvSpPr>
          <p:cNvPr id="105" name="Google Shape;105;p19"/>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6" name="Google Shape;106;p19" title="Chart"/>
          <p:cNvPicPr preferRelativeResize="0"/>
          <p:nvPr/>
        </p:nvPicPr>
        <p:blipFill>
          <a:blip r:embed="rId3">
            <a:alphaModFix/>
          </a:blip>
          <a:stretch>
            <a:fillRect/>
          </a:stretch>
        </p:blipFill>
        <p:spPr>
          <a:xfrm>
            <a:off x="412825" y="1728050"/>
            <a:ext cx="5523675" cy="3415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2023-24 Revenue Summary</a:t>
            </a:r>
            <a:endParaRPr/>
          </a:p>
        </p:txBody>
      </p:sp>
      <p:sp>
        <p:nvSpPr>
          <p:cNvPr id="112" name="Google Shape;112;p20"/>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3" name="Google Shape;113;p20" title="Chart"/>
          <p:cNvPicPr preferRelativeResize="0"/>
          <p:nvPr/>
        </p:nvPicPr>
        <p:blipFill>
          <a:blip r:embed="rId3">
            <a:alphaModFix/>
          </a:blip>
          <a:stretch>
            <a:fillRect/>
          </a:stretch>
        </p:blipFill>
        <p:spPr>
          <a:xfrm>
            <a:off x="412829" y="1728025"/>
            <a:ext cx="5523675" cy="3415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2022-23 Expense Summary</a:t>
            </a:r>
            <a:endParaRPr/>
          </a:p>
        </p:txBody>
      </p:sp>
      <p:sp>
        <p:nvSpPr>
          <p:cNvPr id="119" name="Google Shape;119;p21"/>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0" name="Google Shape;120;p21" title="Chart"/>
          <p:cNvPicPr preferRelativeResize="0"/>
          <p:nvPr/>
        </p:nvPicPr>
        <p:blipFill>
          <a:blip r:embed="rId3">
            <a:alphaModFix/>
          </a:blip>
          <a:stretch>
            <a:fillRect/>
          </a:stretch>
        </p:blipFill>
        <p:spPr>
          <a:xfrm>
            <a:off x="412829" y="1745550"/>
            <a:ext cx="5495349" cy="3397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